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82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B3B34-0ADA-4758-8105-A549B68F24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9F137F-DF18-4A3E-B6ED-07E9994BA6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62BB82-2892-4CCF-926E-C4EE1D969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BC508-A418-4CF6-979C-BEC8B6C5DD26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D2EF11-5B86-4C5F-9186-FF623F019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5DF00A-F532-46D9-8B3F-B24A2CDCC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C2D8-6A35-49C9-B753-AEB5174DC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602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0A1A5-A80B-446D-A261-6A6ECB0A3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25AE68-B91D-4F65-992C-239DDCC63A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13DABE-CCFC-4259-8DFC-F41D58FF4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BC508-A418-4CF6-979C-BEC8B6C5DD26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92559D-EAD8-403D-808A-C9EA4BE20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9AA87-CF7B-4776-9BCB-BEDC3515D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C2D8-6A35-49C9-B753-AEB5174DC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55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34A1CF-F74B-4389-B483-279870DEAF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E0784D-5814-41E7-8035-B0AE126544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CB76A4-E136-4851-815A-4EB052219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BC508-A418-4CF6-979C-BEC8B6C5DD26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46E9FB-3648-4290-B806-0E7930ABD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7E0207-B950-42FA-9012-3F96584F4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C2D8-6A35-49C9-B753-AEB5174DC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670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1C4E8-248F-4D0C-AE1E-F9EE5AE79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F107D4-504D-41CE-831C-58BB5E4736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8A8993-9287-4FE1-A800-D1A890BE8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BC508-A418-4CF6-979C-BEC8B6C5DD26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9945CD-5DDF-4582-942E-CB239551A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BCAABA-71EF-4DB0-8E59-F97BE4B5D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C2D8-6A35-49C9-B753-AEB5174DC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499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49D15-B26A-4451-81F9-F91189CD7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8082A3-9C98-44E5-B682-CBFAEF9CB4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2E9649-6D90-4D1A-BEF2-BC35A62C5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BC508-A418-4CF6-979C-BEC8B6C5DD26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95EED0-A6AB-4C64-8886-9ADC6E857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947409-C064-4C86-A84B-32A919211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C2D8-6A35-49C9-B753-AEB5174DC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488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99761-7F41-4C1E-9E91-161F175C8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B90458-4E64-46EB-AB9C-B900491BD0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8A226B-C973-42C1-90AA-0358C4B3CA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29F102-E37F-49C8-82CF-0123DC912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BC508-A418-4CF6-979C-BEC8B6C5DD26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653686-D773-4D38-BB32-15B95722B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C05FAF-1295-4010-95D1-34BA18043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C2D8-6A35-49C9-B753-AEB5174DC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435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F74B6-57DB-44B6-8E13-260792943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EC81D4-776E-4CFD-A257-1F7259908C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1668E0-37A8-4F11-BC63-5CCB45D13B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1DBBF6-D7AE-473B-81D2-4C99901A4D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D28B85-4776-4BCF-AC13-713DB145D9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B3A22C-72A2-4C5F-9355-69A2AA80C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BC508-A418-4CF6-979C-BEC8B6C5DD26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654BCA1-EF2B-4EB7-8F68-9FE3EF4AD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FE1CDA-9EFD-47A4-A89C-CD994323D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C2D8-6A35-49C9-B753-AEB5174DC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751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0DD5A-A7AA-4D05-8DF1-EFA5F4E6D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51EF4F-0EAE-4C48-A12D-E09D4AB41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BC508-A418-4CF6-979C-BEC8B6C5DD26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B278D4-8D35-4050-B8FB-1CEE5170B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2C0F06-ED49-4211-AFB3-2EC8A7191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C2D8-6A35-49C9-B753-AEB5174DC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81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072FA-D9B0-4DDE-B313-4882D59DB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BC508-A418-4CF6-979C-BEC8B6C5DD26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25E184-7FE9-4AA8-9C0F-2C9C8131B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52C3BC-B39B-498E-9554-04B6E1186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C2D8-6A35-49C9-B753-AEB5174DC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092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50A13-A12F-47A1-B4A8-97B796B98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4EBA8E-112D-49A3-9EDB-5754E80A49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109FDB-4CBF-42E4-A2F7-08A50ED7C6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8EE8CF-9262-4BBB-970B-4D5B7FAC6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BC508-A418-4CF6-979C-BEC8B6C5DD26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971522-AFA2-4181-99E9-E53BA9508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E55E34-CDF7-494C-B697-1D4F62EE9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C2D8-6A35-49C9-B753-AEB5174DC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122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BD266F-A329-4C11-8C4D-CCF65E436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6A2837-C665-4F10-A602-A572443A6F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DF5A52-DD2C-4054-95EB-AEB61313B7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EB09D6-D168-4818-8DFE-87DA6DB24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BC508-A418-4CF6-979C-BEC8B6C5DD26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6FB0E4-7C0D-420F-906D-33852D5A13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AB5F96-23F3-414A-AEE5-40EF738A1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C2D8-6A35-49C9-B753-AEB5174DC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508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8A79B6-6569-4DEC-BC03-494B45BC7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F6D4F8-E8E0-404A-826E-40AC60B120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C53018-659B-4401-B394-B0B1E1CFCF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BC508-A418-4CF6-979C-BEC8B6C5DD26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60CD67-AC6B-4321-BD33-D32B7E5143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FAC97F-6E80-4FF2-90DD-62B5991711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5C2D8-6A35-49C9-B753-AEB5174DC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12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loud 2">
            <a:extLst>
              <a:ext uri="{FF2B5EF4-FFF2-40B4-BE49-F238E27FC236}">
                <a16:creationId xmlns:a16="http://schemas.microsoft.com/office/drawing/2014/main" id="{56FEC61B-75A7-4581-A909-AAFA21E4B1FE}"/>
              </a:ext>
            </a:extLst>
          </p:cNvPr>
          <p:cNvSpPr/>
          <p:nvPr/>
        </p:nvSpPr>
        <p:spPr>
          <a:xfrm>
            <a:off x="7710749" y="767576"/>
            <a:ext cx="1343890" cy="101685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/>
              <a:t>PAM</a:t>
            </a:r>
          </a:p>
          <a:p>
            <a:pPr algn="ctr"/>
            <a:r>
              <a:rPr lang="en-US" sz="900" dirty="0"/>
              <a:t>(+LDAP)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DFE17D0-4584-4894-9996-74BA7160B680}"/>
              </a:ext>
            </a:extLst>
          </p:cNvPr>
          <p:cNvSpPr/>
          <p:nvPr/>
        </p:nvSpPr>
        <p:spPr>
          <a:xfrm>
            <a:off x="2726574" y="1471352"/>
            <a:ext cx="972589" cy="390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/>
              <a:t>MaxScale</a:t>
            </a:r>
            <a:endParaRPr lang="en-US" sz="105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21E3592-5DED-4343-8378-41287055DE25}"/>
              </a:ext>
            </a:extLst>
          </p:cNvPr>
          <p:cNvSpPr/>
          <p:nvPr/>
        </p:nvSpPr>
        <p:spPr>
          <a:xfrm>
            <a:off x="1648692" y="3429000"/>
            <a:ext cx="972589" cy="390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Xpand1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C84F8C4-4377-43F5-83B5-3BF8B06968DA}"/>
              </a:ext>
            </a:extLst>
          </p:cNvPr>
          <p:cNvSpPr/>
          <p:nvPr/>
        </p:nvSpPr>
        <p:spPr>
          <a:xfrm>
            <a:off x="2917767" y="3429000"/>
            <a:ext cx="972589" cy="390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Xpand2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B80BACA-A34F-40B8-9CC3-F6C1EBBD7AD5}"/>
              </a:ext>
            </a:extLst>
          </p:cNvPr>
          <p:cNvSpPr/>
          <p:nvPr/>
        </p:nvSpPr>
        <p:spPr>
          <a:xfrm>
            <a:off x="4092633" y="3429000"/>
            <a:ext cx="972589" cy="390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Xpand3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68E4C40-8911-45DF-86F4-F6898B6BB358}"/>
              </a:ext>
            </a:extLst>
          </p:cNvPr>
          <p:cNvSpPr/>
          <p:nvPr/>
        </p:nvSpPr>
        <p:spPr>
          <a:xfrm>
            <a:off x="6906493" y="1415878"/>
            <a:ext cx="1343890" cy="390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PAMAuthenticator</a:t>
            </a:r>
            <a:endParaRPr lang="en-US" sz="5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31A463-DD9E-4F54-88AB-DC130F9F1836}"/>
              </a:ext>
            </a:extLst>
          </p:cNvPr>
          <p:cNvSpPr txBox="1"/>
          <p:nvPr/>
        </p:nvSpPr>
        <p:spPr>
          <a:xfrm>
            <a:off x="9587345" y="2261059"/>
            <a:ext cx="1809402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800"/>
            </a:lvl1pPr>
          </a:lstStyle>
          <a:p>
            <a:r>
              <a:rPr lang="en-US" dirty="0" err="1"/>
              <a:t>sudo</a:t>
            </a:r>
            <a:r>
              <a:rPr lang="en-US" dirty="0"/>
              <a:t> </a:t>
            </a:r>
            <a:r>
              <a:rPr lang="en-US" dirty="0" err="1"/>
              <a:t>groupadd</a:t>
            </a:r>
            <a:r>
              <a:rPr lang="en-US" dirty="0"/>
              <a:t>  wizards</a:t>
            </a:r>
          </a:p>
          <a:p>
            <a:r>
              <a:rPr lang="en-US" dirty="0" err="1"/>
              <a:t>sudo</a:t>
            </a:r>
            <a:r>
              <a:rPr lang="en-US" dirty="0"/>
              <a:t> </a:t>
            </a:r>
            <a:r>
              <a:rPr lang="en-US" dirty="0" err="1"/>
              <a:t>groupadd</a:t>
            </a:r>
            <a:r>
              <a:rPr lang="en-US" dirty="0"/>
              <a:t>  laggards</a:t>
            </a:r>
          </a:p>
          <a:p>
            <a:endParaRPr lang="en-US" dirty="0"/>
          </a:p>
          <a:p>
            <a:r>
              <a:rPr lang="en-US" altLang="en-US" dirty="0" err="1"/>
              <a:t>usermod</a:t>
            </a:r>
            <a:r>
              <a:rPr lang="en-US" altLang="en-US" dirty="0"/>
              <a:t> -a -G wizards Todd</a:t>
            </a:r>
          </a:p>
          <a:p>
            <a:r>
              <a:rPr lang="en-US" altLang="en-US" dirty="0" err="1"/>
              <a:t>usermod</a:t>
            </a:r>
            <a:r>
              <a:rPr lang="en-US" altLang="en-US" dirty="0"/>
              <a:t> -a -G wizards Johan</a:t>
            </a:r>
          </a:p>
          <a:p>
            <a:r>
              <a:rPr lang="en-US" altLang="en-US" dirty="0" err="1"/>
              <a:t>usermod</a:t>
            </a:r>
            <a:r>
              <a:rPr lang="en-US" altLang="en-US" dirty="0"/>
              <a:t> -a -G laggards Gregory</a:t>
            </a:r>
          </a:p>
          <a:p>
            <a:r>
              <a:rPr lang="en-US" altLang="en-US" dirty="0" err="1"/>
              <a:t>usermod</a:t>
            </a:r>
            <a:r>
              <a:rPr lang="en-US" altLang="en-US" dirty="0"/>
              <a:t> -a -G laggards Max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F8FA4B5-CB68-43DA-B34D-9645E1E134FC}"/>
              </a:ext>
            </a:extLst>
          </p:cNvPr>
          <p:cNvSpPr txBox="1"/>
          <p:nvPr/>
        </p:nvSpPr>
        <p:spPr>
          <a:xfrm>
            <a:off x="9587344" y="4483329"/>
            <a:ext cx="2299853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800"/>
            </a:lvl1pPr>
          </a:lstStyle>
          <a:p>
            <a:r>
              <a:rPr lang="en-US" dirty="0" err="1"/>
              <a:t>sudo</a:t>
            </a:r>
            <a:r>
              <a:rPr lang="en-US" dirty="0"/>
              <a:t> tee /</a:t>
            </a:r>
            <a:r>
              <a:rPr lang="en-US" dirty="0" err="1"/>
              <a:t>etc</a:t>
            </a:r>
            <a:r>
              <a:rPr lang="en-US" dirty="0"/>
              <a:t>/security/</a:t>
            </a:r>
            <a:r>
              <a:rPr lang="en-US" dirty="0" err="1"/>
              <a:t>user_map.conf</a:t>
            </a:r>
            <a:r>
              <a:rPr lang="en-US" dirty="0"/>
              <a:t> &lt;&lt;EOF </a:t>
            </a:r>
          </a:p>
          <a:p>
            <a:r>
              <a:rPr lang="en-US" dirty="0"/>
              <a:t>@wizards: dba </a:t>
            </a:r>
          </a:p>
          <a:p>
            <a:r>
              <a:rPr lang="en-US" dirty="0"/>
              <a:t>@laggards: </a:t>
            </a:r>
            <a:r>
              <a:rPr lang="en-US" dirty="0" err="1"/>
              <a:t>appuser</a:t>
            </a:r>
            <a:r>
              <a:rPr lang="en-US" dirty="0"/>
              <a:t> </a:t>
            </a:r>
          </a:p>
          <a:p>
            <a:r>
              <a:rPr lang="en-US" dirty="0"/>
              <a:t>EOF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49FE6DE-C3D6-4CE8-A570-AAFE555E2C72}"/>
              </a:ext>
            </a:extLst>
          </p:cNvPr>
          <p:cNvSpPr txBox="1"/>
          <p:nvPr/>
        </p:nvSpPr>
        <p:spPr>
          <a:xfrm>
            <a:off x="9587343" y="5268295"/>
            <a:ext cx="2449486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800"/>
            </a:lvl1pPr>
          </a:lstStyle>
          <a:p>
            <a:r>
              <a:rPr lang="en-US" dirty="0" err="1"/>
              <a:t>mariadb</a:t>
            </a:r>
            <a:r>
              <a:rPr lang="en-US" dirty="0"/>
              <a:t> –A </a:t>
            </a:r>
          </a:p>
          <a:p>
            <a:r>
              <a:rPr lang="en-US" dirty="0"/>
              <a:t>CREATE USER ‘dba’@’</a:t>
            </a:r>
            <a:r>
              <a:rPr lang="en-US" dirty="0" err="1"/>
              <a:t>x.y.z.n</a:t>
            </a:r>
            <a:r>
              <a:rPr lang="en-US" dirty="0"/>
              <a:t>’</a:t>
            </a:r>
          </a:p>
          <a:p>
            <a:r>
              <a:rPr lang="en-US" dirty="0"/>
              <a:t>CREATE USER ‘</a:t>
            </a:r>
            <a:r>
              <a:rPr lang="en-US" dirty="0" err="1"/>
              <a:t>appuser</a:t>
            </a:r>
            <a:r>
              <a:rPr lang="en-US" dirty="0"/>
              <a:t>’@’</a:t>
            </a:r>
            <a:r>
              <a:rPr lang="en-US" dirty="0" err="1"/>
              <a:t>x.y.z.n</a:t>
            </a:r>
            <a:r>
              <a:rPr lang="en-US" dirty="0"/>
              <a:t>’</a:t>
            </a:r>
          </a:p>
          <a:p>
            <a:r>
              <a:rPr lang="en-US" dirty="0"/>
              <a:t>GRANT ALL PRIVILEGES TO  ‘dba’@’</a:t>
            </a:r>
            <a:r>
              <a:rPr lang="en-US" dirty="0" err="1"/>
              <a:t>x.y.z.n</a:t>
            </a:r>
            <a:r>
              <a:rPr lang="en-US" dirty="0"/>
              <a:t>’ ON *.*;</a:t>
            </a:r>
          </a:p>
          <a:p>
            <a:r>
              <a:rPr lang="en-US" dirty="0"/>
              <a:t>GRANT DROP ON test TO ‘</a:t>
            </a:r>
            <a:r>
              <a:rPr lang="en-US" dirty="0" err="1"/>
              <a:t>appuser</a:t>
            </a:r>
            <a:r>
              <a:rPr lang="en-US" dirty="0"/>
              <a:t>’@’</a:t>
            </a:r>
            <a:r>
              <a:rPr lang="en-US" dirty="0" err="1"/>
              <a:t>x.y.x.n</a:t>
            </a:r>
            <a:r>
              <a:rPr lang="en-US" dirty="0"/>
              <a:t>’ </a:t>
            </a:r>
          </a:p>
          <a:p>
            <a:endParaRPr lang="en-US" dirty="0"/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E81F69AC-AABE-4881-8570-29D2B4ACA3D5}"/>
              </a:ext>
            </a:extLst>
          </p:cNvPr>
          <p:cNvSpPr/>
          <p:nvPr/>
        </p:nvSpPr>
        <p:spPr>
          <a:xfrm>
            <a:off x="7481455" y="2502131"/>
            <a:ext cx="1945178" cy="390698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Before all else, site security (e.g. LDAP) keeps users, and groups to which they belong, based on their business roles</a:t>
            </a:r>
          </a:p>
        </p:txBody>
      </p:sp>
      <p:sp>
        <p:nvSpPr>
          <p:cNvPr id="29" name="Arrow: Pentagon 28">
            <a:extLst>
              <a:ext uri="{FF2B5EF4-FFF2-40B4-BE49-F238E27FC236}">
                <a16:creationId xmlns:a16="http://schemas.microsoft.com/office/drawing/2014/main" id="{A53A2837-A088-439A-824B-A94FC8C4513D}"/>
              </a:ext>
            </a:extLst>
          </p:cNvPr>
          <p:cNvSpPr/>
          <p:nvPr/>
        </p:nvSpPr>
        <p:spPr>
          <a:xfrm>
            <a:off x="7481455" y="4580367"/>
            <a:ext cx="1945178" cy="390698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Also configures mappings of LDAP groups to </a:t>
            </a:r>
            <a:r>
              <a:rPr lang="en-US" sz="8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mariadb</a:t>
            </a:r>
            <a:r>
              <a:rPr lang="en-US" sz="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users representing various business roles</a:t>
            </a:r>
          </a:p>
        </p:txBody>
      </p:sp>
      <p:sp>
        <p:nvSpPr>
          <p:cNvPr id="33" name="Arrow: Pentagon 32">
            <a:extLst>
              <a:ext uri="{FF2B5EF4-FFF2-40B4-BE49-F238E27FC236}">
                <a16:creationId xmlns:a16="http://schemas.microsoft.com/office/drawing/2014/main" id="{8D763E57-B6C0-4F7A-A50F-4660B5548D20}"/>
              </a:ext>
            </a:extLst>
          </p:cNvPr>
          <p:cNvSpPr/>
          <p:nvPr/>
        </p:nvSpPr>
        <p:spPr>
          <a:xfrm>
            <a:off x="7481455" y="3603622"/>
            <a:ext cx="1945178" cy="390698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Admin sets up and configures </a:t>
            </a:r>
            <a:r>
              <a:rPr lang="en-US" sz="8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PAMAuth</a:t>
            </a:r>
            <a:endParaRPr lang="en-US" sz="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8C4C8E-C116-45F4-A34F-6E1F980D5747}"/>
              </a:ext>
            </a:extLst>
          </p:cNvPr>
          <p:cNvSpPr txBox="1"/>
          <p:nvPr/>
        </p:nvSpPr>
        <p:spPr>
          <a:xfrm>
            <a:off x="9587343" y="3415357"/>
            <a:ext cx="2092039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800" b="0" i="0" u="none" strike="noStrike" dirty="0">
                <a:solidFill>
                  <a:srgbClr val="333333"/>
                </a:solidFill>
                <a:effectLst/>
                <a:latin typeface="+mj-lt"/>
              </a:rPr>
              <a:t>[</a:t>
            </a:r>
            <a:r>
              <a:rPr lang="en-US" sz="800" dirty="0"/>
              <a:t>Read-Write-Listener] </a:t>
            </a:r>
          </a:p>
          <a:p>
            <a:r>
              <a:rPr lang="en-US" sz="800" dirty="0"/>
              <a:t>type=listener </a:t>
            </a:r>
          </a:p>
          <a:p>
            <a:r>
              <a:rPr lang="en-US" sz="800" dirty="0"/>
              <a:t>address=:: </a:t>
            </a:r>
          </a:p>
          <a:p>
            <a:r>
              <a:rPr lang="en-US" sz="800" dirty="0"/>
              <a:t>service=Read-Write-Service </a:t>
            </a:r>
          </a:p>
          <a:p>
            <a:r>
              <a:rPr lang="en-US" sz="800" dirty="0"/>
              <a:t>authenticator=</a:t>
            </a:r>
            <a:r>
              <a:rPr lang="en-US" sz="800" dirty="0" err="1"/>
              <a:t>PAMAuth</a:t>
            </a:r>
            <a:endParaRPr lang="en-US" sz="800" dirty="0"/>
          </a:p>
        </p:txBody>
      </p:sp>
      <p:sp>
        <p:nvSpPr>
          <p:cNvPr id="35" name="Arrow: Pentagon 34">
            <a:extLst>
              <a:ext uri="{FF2B5EF4-FFF2-40B4-BE49-F238E27FC236}">
                <a16:creationId xmlns:a16="http://schemas.microsoft.com/office/drawing/2014/main" id="{60712B21-0A9A-49FD-A267-37DC885B11CD}"/>
              </a:ext>
            </a:extLst>
          </p:cNvPr>
          <p:cNvSpPr/>
          <p:nvPr/>
        </p:nvSpPr>
        <p:spPr>
          <a:xfrm>
            <a:off x="7478683" y="5361762"/>
            <a:ext cx="1945178" cy="584775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And defines those “proxy” users in MariaDB. They can be </a:t>
            </a:r>
            <a:r>
              <a:rPr lang="en-US" sz="8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passwordless</a:t>
            </a:r>
            <a:r>
              <a:rPr lang="en-US" sz="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and </a:t>
            </a:r>
            <a:r>
              <a:rPr lang="en-US" sz="8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restrictricted</a:t>
            </a:r>
            <a:r>
              <a:rPr lang="en-US" sz="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only to </a:t>
            </a:r>
            <a:r>
              <a:rPr lang="en-US" sz="8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MaxScale</a:t>
            </a:r>
            <a:r>
              <a:rPr lang="en-US" sz="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IP address (or hostname)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EC6E936-9907-4E5E-94E4-F0386A5C4D6A}"/>
              </a:ext>
            </a:extLst>
          </p:cNvPr>
          <p:cNvCxnSpPr>
            <a:cxnSpLocks/>
          </p:cNvCxnSpPr>
          <p:nvPr/>
        </p:nvCxnSpPr>
        <p:spPr>
          <a:xfrm>
            <a:off x="631767" y="1649387"/>
            <a:ext cx="20948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841F491C-7523-4567-A41A-CFD3E7A915B8}"/>
              </a:ext>
            </a:extLst>
          </p:cNvPr>
          <p:cNvSpPr txBox="1"/>
          <p:nvPr/>
        </p:nvSpPr>
        <p:spPr>
          <a:xfrm>
            <a:off x="800101" y="1396569"/>
            <a:ext cx="18100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CONNECT –u Gregory  –</a:t>
            </a:r>
            <a:r>
              <a:rPr lang="en-US" sz="800" dirty="0" err="1"/>
              <a:t>p’a_password</a:t>
            </a:r>
            <a:endParaRPr lang="en-US" sz="800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F951F7D-861C-41DD-8469-915D4B52428C}"/>
              </a:ext>
            </a:extLst>
          </p:cNvPr>
          <p:cNvCxnSpPr>
            <a:cxnSpLocks/>
          </p:cNvCxnSpPr>
          <p:nvPr/>
        </p:nvCxnSpPr>
        <p:spPr>
          <a:xfrm>
            <a:off x="3699163" y="1508101"/>
            <a:ext cx="32087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422928A6-3574-4826-AB25-4B88BD2C83BF}"/>
              </a:ext>
            </a:extLst>
          </p:cNvPr>
          <p:cNvSpPr txBox="1"/>
          <p:nvPr/>
        </p:nvSpPr>
        <p:spPr>
          <a:xfrm>
            <a:off x="3707477" y="1288847"/>
            <a:ext cx="32003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AUTHENTICATE_AND_READ_GROUP –u Gregory  –</a:t>
            </a:r>
            <a:r>
              <a:rPr lang="en-US" sz="800" dirty="0" err="1"/>
              <a:t>p’a_password</a:t>
            </a:r>
            <a:endParaRPr lang="en-US" sz="800" dirty="0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5B024F97-6A2E-4324-8C16-1D2372FE6024}"/>
              </a:ext>
            </a:extLst>
          </p:cNvPr>
          <p:cNvCxnSpPr>
            <a:cxnSpLocks/>
          </p:cNvCxnSpPr>
          <p:nvPr/>
        </p:nvCxnSpPr>
        <p:spPr>
          <a:xfrm flipH="1">
            <a:off x="3707478" y="1768880"/>
            <a:ext cx="31990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639BAFCC-0E04-4E9F-91CE-6FADEE2E33AC}"/>
              </a:ext>
            </a:extLst>
          </p:cNvPr>
          <p:cNvSpPr txBox="1"/>
          <p:nvPr/>
        </p:nvSpPr>
        <p:spPr>
          <a:xfrm>
            <a:off x="5855624" y="1574948"/>
            <a:ext cx="96704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/>
              <a:t>GROUP=laggards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C1F74196-B3A7-4F32-964B-AFCD05F75B5D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3212869" y="1862050"/>
            <a:ext cx="6252557" cy="26212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985DB213-74BD-426A-9F8A-66C89DED635F}"/>
              </a:ext>
            </a:extLst>
          </p:cNvPr>
          <p:cNvSpPr txBox="1"/>
          <p:nvPr/>
        </p:nvSpPr>
        <p:spPr>
          <a:xfrm rot="1410695">
            <a:off x="4442116" y="2581486"/>
            <a:ext cx="18100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MAP laggards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3695A3C3-D581-4910-8F85-AEA3A46FE143}"/>
              </a:ext>
            </a:extLst>
          </p:cNvPr>
          <p:cNvCxnSpPr>
            <a:cxnSpLocks/>
            <a:stCxn id="27" idx="1"/>
          </p:cNvCxnSpPr>
          <p:nvPr/>
        </p:nvCxnSpPr>
        <p:spPr>
          <a:xfrm flipH="1" flipV="1">
            <a:off x="2896625" y="1928896"/>
            <a:ext cx="6690719" cy="28468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C7F2F7A4-DFA7-4D9D-91F8-26C851089CAB}"/>
              </a:ext>
            </a:extLst>
          </p:cNvPr>
          <p:cNvSpPr txBox="1"/>
          <p:nvPr/>
        </p:nvSpPr>
        <p:spPr>
          <a:xfrm rot="1410695">
            <a:off x="5808173" y="3398906"/>
            <a:ext cx="18100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/>
              <a:t>ROLE=</a:t>
            </a:r>
            <a:r>
              <a:rPr lang="en-US" sz="800" i="1" dirty="0" err="1"/>
              <a:t>appuser</a:t>
            </a:r>
            <a:endParaRPr lang="en-US" sz="800" i="1" dirty="0"/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0CA8BF2D-2ADE-4301-9EA0-B4A668724AC8}"/>
              </a:ext>
            </a:extLst>
          </p:cNvPr>
          <p:cNvCxnSpPr>
            <a:cxnSpLocks/>
            <a:stCxn id="2" idx="2"/>
            <a:endCxn id="16" idx="0"/>
          </p:cNvCxnSpPr>
          <p:nvPr/>
        </p:nvCxnSpPr>
        <p:spPr>
          <a:xfrm flipH="1">
            <a:off x="2134987" y="1862050"/>
            <a:ext cx="1077882" cy="1566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3419FCC0-052B-48A9-A75F-D2667FBB2781}"/>
              </a:ext>
            </a:extLst>
          </p:cNvPr>
          <p:cNvSpPr txBox="1"/>
          <p:nvPr/>
        </p:nvSpPr>
        <p:spPr>
          <a:xfrm rot="18325858">
            <a:off x="1909457" y="2153709"/>
            <a:ext cx="18100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CONNECT –u </a:t>
            </a:r>
            <a:r>
              <a:rPr lang="en-US" sz="800" dirty="0" err="1"/>
              <a:t>appuser</a:t>
            </a:r>
            <a:endParaRPr lang="en-US" sz="800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2065D07-1051-474C-AE54-57098B3065C5}"/>
              </a:ext>
            </a:extLst>
          </p:cNvPr>
          <p:cNvSpPr txBox="1"/>
          <p:nvPr/>
        </p:nvSpPr>
        <p:spPr>
          <a:xfrm>
            <a:off x="1570485" y="4715118"/>
            <a:ext cx="3605048" cy="10772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There is no requirement to apply grant testing in </a:t>
            </a:r>
            <a:r>
              <a:rPr lang="en-US" sz="1600" dirty="0" err="1"/>
              <a:t>MaxScale</a:t>
            </a:r>
            <a:r>
              <a:rPr lang="en-US" sz="1600" dirty="0"/>
              <a:t>. If it can be done in addition – great. But what they need is a cycle depicted here.</a:t>
            </a:r>
          </a:p>
        </p:txBody>
      </p:sp>
    </p:spTree>
    <p:extLst>
      <p:ext uri="{BB962C8B-B14F-4D97-AF65-F5344CB8AC3E}">
        <p14:creationId xmlns:p14="http://schemas.microsoft.com/office/powerpoint/2010/main" val="2926733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7" grpId="0" animBg="1"/>
      <p:bldP spid="28" grpId="0" animBg="1"/>
      <p:bldP spid="9" grpId="0" animBg="1"/>
      <p:bldP spid="29" grpId="0" animBg="1"/>
      <p:bldP spid="33" grpId="0" animBg="1"/>
      <p:bldP spid="34" grpId="0" animBg="1"/>
      <p:bldP spid="35" grpId="0" animBg="1"/>
      <p:bldP spid="39" grpId="0"/>
      <p:bldP spid="42" grpId="0"/>
      <p:bldP spid="46" grpId="0"/>
      <p:bldP spid="50" grpId="0"/>
      <p:bldP spid="57" grpId="0"/>
      <p:bldP spid="62" grpId="0"/>
      <p:bldP spid="6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5389</TotalTime>
  <Words>280</Words>
  <Application>Microsoft Office PowerPoint</Application>
  <PresentationFormat>Widescreen</PresentationFormat>
  <Paragraphs>39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Gregory Dorman</dc:creator>
  <cp:lastModifiedBy>Gregory Dorman</cp:lastModifiedBy>
  <cp:revision>19</cp:revision>
  <dcterms:created xsi:type="dcterms:W3CDTF">2020-05-21T12:37:02Z</dcterms:created>
  <dcterms:modified xsi:type="dcterms:W3CDTF">2021-04-01T13:20:41Z</dcterms:modified>
</cp:coreProperties>
</file>